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5" d="100"/>
          <a:sy n="95" d="100"/>
        </p:scale>
        <p:origin x="-44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общее количество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Всего </c:v>
                </c:pt>
                <c:pt idx="1">
                  <c:v>Приняли участие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</c:v>
                </c:pt>
                <c:pt idx="1">
                  <c:v>17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6744024961118928E-2"/>
          <c:y val="4.4861391929187339E-2"/>
          <c:w val="0.87986556464201904"/>
          <c:h val="0.55225364797301302"/>
        </c:manualLayout>
      </c:layout>
      <c:barChart>
        <c:barDir val="col"/>
        <c:grouping val="clustered"/>
        <c:ser>
          <c:idx val="0"/>
          <c:order val="0"/>
          <c:tx>
            <c:strRef>
              <c:f>Лист1!$C$1</c:f>
              <c:strCache>
                <c:ptCount val="1"/>
                <c:pt idx="0">
                  <c:v>участники</c:v>
                </c:pt>
              </c:strCache>
            </c:strRef>
          </c:tx>
          <c:cat>
            <c:strRef>
              <c:f>Лист1!$A$2:$A$18</c:f>
              <c:strCache>
                <c:ptCount val="17"/>
                <c:pt idx="0">
                  <c:v>Борисоглебская СШ</c:v>
                </c:pt>
                <c:pt idx="1">
                  <c:v>УСШ №1</c:v>
                </c:pt>
                <c:pt idx="2">
                  <c:v>ОрловскаяСШ</c:v>
                </c:pt>
                <c:pt idx="3">
                  <c:v>Александроневская СШ</c:v>
                </c:pt>
                <c:pt idx="4">
                  <c:v>Круглоозёрная СШ</c:v>
                </c:pt>
                <c:pt idx="5">
                  <c:v>Новосёловская СШ</c:v>
                </c:pt>
                <c:pt idx="6">
                  <c:v>Пешковская СШ</c:v>
                </c:pt>
                <c:pt idx="7">
                  <c:v>Ермолаевская СШ</c:v>
                </c:pt>
                <c:pt idx="8">
                  <c:v>"Крещенская СШ</c:v>
                </c:pt>
                <c:pt idx="9">
                  <c:v>Владимировская СШ</c:v>
                </c:pt>
                <c:pt idx="10">
                  <c:v>Кожурлинская СШ</c:v>
                </c:pt>
                <c:pt idx="11">
                  <c:v>Раисинская СШ</c:v>
                </c:pt>
                <c:pt idx="12">
                  <c:v>Кундранская СШ</c:v>
                </c:pt>
                <c:pt idx="13">
                  <c:v>Новодубровская СШ</c:v>
                </c:pt>
                <c:pt idx="14">
                  <c:v>Новогандичевская СШ</c:v>
                </c:pt>
                <c:pt idx="15">
                  <c:v>Черномысинская СШ</c:v>
                </c:pt>
                <c:pt idx="16">
                  <c:v>УСШ №2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18</c:v>
                </c:pt>
                <c:pt idx="1">
                  <c:v>115</c:v>
                </c:pt>
                <c:pt idx="2">
                  <c:v>8</c:v>
                </c:pt>
                <c:pt idx="3">
                  <c:v>13</c:v>
                </c:pt>
                <c:pt idx="4">
                  <c:v>28</c:v>
                </c:pt>
                <c:pt idx="5">
                  <c:v>2</c:v>
                </c:pt>
                <c:pt idx="6">
                  <c:v>8</c:v>
                </c:pt>
                <c:pt idx="7">
                  <c:v>2</c:v>
                </c:pt>
                <c:pt idx="8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cat>
            <c:strRef>
              <c:f>Лист1!$A$2:$A$18</c:f>
              <c:strCache>
                <c:ptCount val="17"/>
                <c:pt idx="0">
                  <c:v>Борисоглебская СШ</c:v>
                </c:pt>
                <c:pt idx="1">
                  <c:v>УСШ №1</c:v>
                </c:pt>
                <c:pt idx="2">
                  <c:v>ОрловскаяСШ</c:v>
                </c:pt>
                <c:pt idx="3">
                  <c:v>Александроневская СШ</c:v>
                </c:pt>
                <c:pt idx="4">
                  <c:v>Круглоозёрная СШ</c:v>
                </c:pt>
                <c:pt idx="5">
                  <c:v>Новосёловская СШ</c:v>
                </c:pt>
                <c:pt idx="6">
                  <c:v>Пешковская СШ</c:v>
                </c:pt>
                <c:pt idx="7">
                  <c:v>Ермолаевская СШ</c:v>
                </c:pt>
                <c:pt idx="8">
                  <c:v>"Крещенская СШ</c:v>
                </c:pt>
                <c:pt idx="9">
                  <c:v>Владимировская СШ</c:v>
                </c:pt>
                <c:pt idx="10">
                  <c:v>Кожурлинская СШ</c:v>
                </c:pt>
                <c:pt idx="11">
                  <c:v>Раисинская СШ</c:v>
                </c:pt>
                <c:pt idx="12">
                  <c:v>Кундранская СШ</c:v>
                </c:pt>
                <c:pt idx="13">
                  <c:v>Новодубровская СШ</c:v>
                </c:pt>
                <c:pt idx="14">
                  <c:v>Новогандичевская СШ</c:v>
                </c:pt>
                <c:pt idx="15">
                  <c:v>Черномысинская СШ</c:v>
                </c:pt>
                <c:pt idx="16">
                  <c:v>УСШ №2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16</c:v>
                </c:pt>
                <c:pt idx="1">
                  <c:v>15</c:v>
                </c:pt>
                <c:pt idx="2">
                  <c:v>8</c:v>
                </c:pt>
                <c:pt idx="3">
                  <c:v>9</c:v>
                </c:pt>
                <c:pt idx="4">
                  <c:v>28</c:v>
                </c:pt>
                <c:pt idx="5">
                  <c:v>2</c:v>
                </c:pt>
                <c:pt idx="6">
                  <c:v>7</c:v>
                </c:pt>
                <c:pt idx="7">
                  <c:v>2</c:v>
                </c:pt>
                <c:pt idx="8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Лист1!$A$2:$A$18</c:f>
              <c:strCache>
                <c:ptCount val="17"/>
                <c:pt idx="0">
                  <c:v>Борисоглебская СШ</c:v>
                </c:pt>
                <c:pt idx="1">
                  <c:v>УСШ №1</c:v>
                </c:pt>
                <c:pt idx="2">
                  <c:v>ОрловскаяСШ</c:v>
                </c:pt>
                <c:pt idx="3">
                  <c:v>Александроневская СШ</c:v>
                </c:pt>
                <c:pt idx="4">
                  <c:v>Круглоозёрная СШ</c:v>
                </c:pt>
                <c:pt idx="5">
                  <c:v>Новосёловская СШ</c:v>
                </c:pt>
                <c:pt idx="6">
                  <c:v>Пешковская СШ</c:v>
                </c:pt>
                <c:pt idx="7">
                  <c:v>Ермолаевская СШ</c:v>
                </c:pt>
                <c:pt idx="8">
                  <c:v>"Крещенская СШ</c:v>
                </c:pt>
                <c:pt idx="9">
                  <c:v>Владимировская СШ</c:v>
                </c:pt>
                <c:pt idx="10">
                  <c:v>Кожурлинская СШ</c:v>
                </c:pt>
                <c:pt idx="11">
                  <c:v>Раисинская СШ</c:v>
                </c:pt>
                <c:pt idx="12">
                  <c:v>Кундранская СШ</c:v>
                </c:pt>
                <c:pt idx="13">
                  <c:v>Новодубровская СШ</c:v>
                </c:pt>
                <c:pt idx="14">
                  <c:v>Новогандичевская СШ</c:v>
                </c:pt>
                <c:pt idx="15">
                  <c:v>Черномысинская СШ</c:v>
                </c:pt>
                <c:pt idx="16">
                  <c:v>УСШ №2</c:v>
                </c:pt>
              </c:strCache>
            </c:strRef>
          </c:cat>
          <c:val>
            <c:numRef>
              <c:f>Лист1!$D$2:$D$18</c:f>
              <c:numCache>
                <c:formatCode>General</c:formatCode>
                <c:ptCount val="17"/>
              </c:numCache>
            </c:numRef>
          </c:val>
        </c:ser>
        <c:axId val="50017408"/>
        <c:axId val="50018944"/>
      </c:barChart>
      <c:catAx>
        <c:axId val="50017408"/>
        <c:scaling>
          <c:orientation val="minMax"/>
        </c:scaling>
        <c:axPos val="b"/>
        <c:numFmt formatCode="General" sourceLinked="1"/>
        <c:tickLblPos val="nextTo"/>
        <c:crossAx val="50018944"/>
        <c:crosses val="autoZero"/>
        <c:auto val="1"/>
        <c:lblAlgn val="ctr"/>
        <c:lblOffset val="100"/>
      </c:catAx>
      <c:valAx>
        <c:axId val="50018944"/>
        <c:scaling>
          <c:orientation val="minMax"/>
        </c:scaling>
        <c:axPos val="l"/>
        <c:majorGridlines/>
        <c:numFmt formatCode="General" sourceLinked="1"/>
        <c:tickLblPos val="nextTo"/>
        <c:crossAx val="500174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обученность</c:v>
                </c:pt>
              </c:strCache>
            </c:strRef>
          </c:tx>
          <c:cat>
            <c:strRef>
              <c:f>Лист1!$A$2:$A$17</c:f>
              <c:strCache>
                <c:ptCount val="16"/>
                <c:pt idx="0">
                  <c:v>Борисоглебская СШ</c:v>
                </c:pt>
                <c:pt idx="1">
                  <c:v>УСШ №1</c:v>
                </c:pt>
                <c:pt idx="2">
                  <c:v>ОрловскаяСШ</c:v>
                </c:pt>
                <c:pt idx="3">
                  <c:v>Александроневская СШ</c:v>
                </c:pt>
                <c:pt idx="4">
                  <c:v>Круглоозёрная СШ</c:v>
                </c:pt>
                <c:pt idx="5">
                  <c:v>Новосёловская СШ</c:v>
                </c:pt>
                <c:pt idx="6">
                  <c:v>Пешковская СШ</c:v>
                </c:pt>
                <c:pt idx="7">
                  <c:v>Ермолаевская СШ</c:v>
                </c:pt>
                <c:pt idx="8">
                  <c:v>"Крещенская СШ</c:v>
                </c:pt>
                <c:pt idx="9">
                  <c:v>УСШ №2</c:v>
                </c:pt>
                <c:pt idx="10">
                  <c:v>Кожурлинская СШ</c:v>
                </c:pt>
                <c:pt idx="11">
                  <c:v>Раисинская СШ</c:v>
                </c:pt>
                <c:pt idx="12">
                  <c:v>Кундранская СШ</c:v>
                </c:pt>
                <c:pt idx="13">
                  <c:v>Новодубровская СШ</c:v>
                </c:pt>
                <c:pt idx="14">
                  <c:v>Новогандичевская СШ</c:v>
                </c:pt>
                <c:pt idx="15">
                  <c:v>Черномысинская СШ</c:v>
                </c:pt>
              </c:strCache>
            </c:strRef>
          </c:cat>
          <c:val>
            <c:numRef>
              <c:f>Лист1!$B$2:$B$17</c:f>
              <c:numCache>
                <c:formatCode>General</c:formatCode>
                <c:ptCount val="16"/>
                <c:pt idx="0">
                  <c:v>37</c:v>
                </c:pt>
                <c:pt idx="1">
                  <c:v>29</c:v>
                </c:pt>
                <c:pt idx="2">
                  <c:v>75</c:v>
                </c:pt>
                <c:pt idx="3">
                  <c:v>70</c:v>
                </c:pt>
                <c:pt idx="4">
                  <c:v>45</c:v>
                </c:pt>
                <c:pt idx="5">
                  <c:v>72</c:v>
                </c:pt>
                <c:pt idx="6">
                  <c:v>35</c:v>
                </c:pt>
                <c:pt idx="7">
                  <c:v>0</c:v>
                </c:pt>
                <c:pt idx="8">
                  <c:v>64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участников</c:v>
                </c:pt>
              </c:strCache>
            </c:strRef>
          </c:tx>
          <c:cat>
            <c:strRef>
              <c:f>Лист1!$A$2:$A$17</c:f>
              <c:strCache>
                <c:ptCount val="16"/>
                <c:pt idx="0">
                  <c:v>Борисоглебская СШ</c:v>
                </c:pt>
                <c:pt idx="1">
                  <c:v>УСШ №1</c:v>
                </c:pt>
                <c:pt idx="2">
                  <c:v>ОрловскаяСШ</c:v>
                </c:pt>
                <c:pt idx="3">
                  <c:v>Александроневская СШ</c:v>
                </c:pt>
                <c:pt idx="4">
                  <c:v>Круглоозёрная СШ</c:v>
                </c:pt>
                <c:pt idx="5">
                  <c:v>Новосёловская СШ</c:v>
                </c:pt>
                <c:pt idx="6">
                  <c:v>Пешковская СШ</c:v>
                </c:pt>
                <c:pt idx="7">
                  <c:v>Ермолаевская СШ</c:v>
                </c:pt>
                <c:pt idx="8">
                  <c:v>"Крещенская СШ</c:v>
                </c:pt>
                <c:pt idx="9">
                  <c:v>УСШ №2</c:v>
                </c:pt>
                <c:pt idx="10">
                  <c:v>Кожурлинская СШ</c:v>
                </c:pt>
                <c:pt idx="11">
                  <c:v>Раисинская СШ</c:v>
                </c:pt>
                <c:pt idx="12">
                  <c:v>Кундранская СШ</c:v>
                </c:pt>
                <c:pt idx="13">
                  <c:v>Новодубровская СШ</c:v>
                </c:pt>
                <c:pt idx="14">
                  <c:v>Новогандичевская СШ</c:v>
                </c:pt>
                <c:pt idx="15">
                  <c:v>Черномысинская СШ</c:v>
                </c:pt>
              </c:strCache>
            </c:strRef>
          </c:cat>
          <c:val>
            <c:numRef>
              <c:f>Лист1!$C$2:$C$17</c:f>
              <c:numCache>
                <c:formatCode>General</c:formatCode>
                <c:ptCount val="16"/>
                <c:pt idx="0">
                  <c:v>16</c:v>
                </c:pt>
                <c:pt idx="1">
                  <c:v>15</c:v>
                </c:pt>
                <c:pt idx="4">
                  <c:v>28</c:v>
                </c:pt>
                <c:pt idx="6">
                  <c:v>7</c:v>
                </c:pt>
                <c:pt idx="8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Лист1!$A$2:$A$17</c:f>
              <c:strCache>
                <c:ptCount val="16"/>
                <c:pt idx="0">
                  <c:v>Борисоглебская СШ</c:v>
                </c:pt>
                <c:pt idx="1">
                  <c:v>УСШ №1</c:v>
                </c:pt>
                <c:pt idx="2">
                  <c:v>ОрловскаяСШ</c:v>
                </c:pt>
                <c:pt idx="3">
                  <c:v>Александроневская СШ</c:v>
                </c:pt>
                <c:pt idx="4">
                  <c:v>Круглоозёрная СШ</c:v>
                </c:pt>
                <c:pt idx="5">
                  <c:v>Новосёловская СШ</c:v>
                </c:pt>
                <c:pt idx="6">
                  <c:v>Пешковская СШ</c:v>
                </c:pt>
                <c:pt idx="7">
                  <c:v>Ермолаевская СШ</c:v>
                </c:pt>
                <c:pt idx="8">
                  <c:v>"Крещенская СШ</c:v>
                </c:pt>
                <c:pt idx="9">
                  <c:v>УСШ №2</c:v>
                </c:pt>
                <c:pt idx="10">
                  <c:v>Кожурлинская СШ</c:v>
                </c:pt>
                <c:pt idx="11">
                  <c:v>Раисинская СШ</c:v>
                </c:pt>
                <c:pt idx="12">
                  <c:v>Кундранская СШ</c:v>
                </c:pt>
                <c:pt idx="13">
                  <c:v>Новодубровская СШ</c:v>
                </c:pt>
                <c:pt idx="14">
                  <c:v>Новогандичевская СШ</c:v>
                </c:pt>
                <c:pt idx="15">
                  <c:v>Черномысинская СШ</c:v>
                </c:pt>
              </c:strCache>
            </c:strRef>
          </c:cat>
          <c:val>
            <c:numRef>
              <c:f>Лист1!$D$2:$D$17</c:f>
              <c:numCache>
                <c:formatCode>General</c:formatCode>
                <c:ptCount val="16"/>
              </c:numCache>
            </c:numRef>
          </c:val>
        </c:ser>
        <c:axId val="66936192"/>
        <c:axId val="66937984"/>
      </c:barChart>
      <c:catAx>
        <c:axId val="66936192"/>
        <c:scaling>
          <c:orientation val="minMax"/>
        </c:scaling>
        <c:axPos val="b"/>
        <c:tickLblPos val="nextTo"/>
        <c:crossAx val="66937984"/>
        <c:crosses val="autoZero"/>
        <c:auto val="1"/>
        <c:lblAlgn val="ctr"/>
        <c:lblOffset val="100"/>
      </c:catAx>
      <c:valAx>
        <c:axId val="66937984"/>
        <c:scaling>
          <c:orientation val="minMax"/>
        </c:scaling>
        <c:axPos val="l"/>
        <c:majorGridlines/>
        <c:numFmt formatCode="General" sourceLinked="1"/>
        <c:tickLblPos val="nextTo"/>
        <c:crossAx val="669361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Институт развития РАО</c:v>
                </c:pt>
                <c:pt idx="1">
                  <c:v>РЕШ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Институт развития РАО</c:v>
                </c:pt>
                <c:pt idx="1">
                  <c:v>РЕШ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Институт развития РАО</c:v>
                </c:pt>
                <c:pt idx="1">
                  <c:v>РЕШ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shape val="cylinder"/>
        <c:axId val="45058304"/>
        <c:axId val="45068288"/>
        <c:axId val="0"/>
      </c:bar3DChart>
      <c:catAx>
        <c:axId val="45058304"/>
        <c:scaling>
          <c:orientation val="minMax"/>
        </c:scaling>
        <c:axPos val="b"/>
        <c:tickLblPos val="nextTo"/>
        <c:crossAx val="45068288"/>
        <c:crosses val="autoZero"/>
        <c:auto val="1"/>
        <c:lblAlgn val="ctr"/>
        <c:lblOffset val="100"/>
      </c:catAx>
      <c:valAx>
        <c:axId val="45068288"/>
        <c:scaling>
          <c:orientation val="minMax"/>
        </c:scaling>
        <c:axPos val="l"/>
        <c:majorGridlines/>
        <c:numFmt formatCode="General" sourceLinked="1"/>
        <c:tickLblPos val="nextTo"/>
        <c:crossAx val="450583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71EFC-B252-4EA5-84B0-2C624783AD0A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12B4D-AF7E-4499-8B0C-E284ED488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12B4D-AF7E-4499-8B0C-E284ED4881DB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737"/>
            <a:ext cx="7772400" cy="30003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Анализ результатов мониторинга по формированию естественно – научной грамотности в Убинском районе  2021 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72074"/>
            <a:ext cx="6400800" cy="566726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мониторинга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i="1" dirty="0" smtClean="0"/>
              <a:t>Задание 1,7: умение применять знания для объяснения явлений</a:t>
            </a:r>
            <a:endParaRPr lang="ru-RU" dirty="0" smtClean="0"/>
          </a:p>
          <a:p>
            <a:r>
              <a:rPr lang="ru-RU" i="1" dirty="0" smtClean="0"/>
              <a:t>форма: выбор ответа</a:t>
            </a:r>
            <a:endParaRPr lang="ru-RU" dirty="0" smtClean="0"/>
          </a:p>
          <a:p>
            <a:r>
              <a:rPr lang="ru-RU" i="1" dirty="0" smtClean="0"/>
              <a:t>Задание </a:t>
            </a:r>
            <a:r>
              <a:rPr lang="ru-RU" dirty="0" smtClean="0">
                <a:solidFill>
                  <a:srgbClr val="002060"/>
                </a:solidFill>
              </a:rPr>
              <a:t>8</a:t>
            </a:r>
            <a:r>
              <a:rPr lang="ru-RU" i="1" dirty="0" smtClean="0"/>
              <a:t>: умение делать прогнозы о протекании явлений</a:t>
            </a:r>
            <a:endParaRPr lang="ru-RU" dirty="0" smtClean="0"/>
          </a:p>
          <a:p>
            <a:r>
              <a:rPr lang="ru-RU" i="1" dirty="0" smtClean="0"/>
              <a:t>Форма : задание с множественным выбором</a:t>
            </a:r>
            <a:endParaRPr lang="ru-RU" dirty="0" smtClean="0"/>
          </a:p>
          <a:p>
            <a:r>
              <a:rPr lang="ru-RU" i="1" dirty="0" smtClean="0"/>
              <a:t>Задание 9: создавать объяснительные модели</a:t>
            </a:r>
            <a:endParaRPr lang="ru-RU" dirty="0" smtClean="0"/>
          </a:p>
          <a:p>
            <a:r>
              <a:rPr lang="ru-RU" i="1" dirty="0" smtClean="0"/>
              <a:t>Форма: развёрнутый ответ ( химические уравнения)</a:t>
            </a:r>
            <a:endParaRPr lang="ru-RU" dirty="0" smtClean="0"/>
          </a:p>
          <a:p>
            <a:r>
              <a:rPr lang="ru-RU" i="1" dirty="0" smtClean="0">
                <a:solidFill>
                  <a:srgbClr val="0070C0"/>
                </a:solidFill>
              </a:rPr>
              <a:t>Ни один обучающийся не справился с заданием </a:t>
            </a:r>
            <a:r>
              <a:rPr lang="ru-RU" b="1" i="1" dirty="0" smtClean="0">
                <a:solidFill>
                  <a:srgbClr val="002060"/>
                </a:solidFill>
              </a:rPr>
              <a:t>8</a:t>
            </a:r>
            <a:r>
              <a:rPr lang="ru-RU" i="1" dirty="0" smtClean="0">
                <a:solidFill>
                  <a:srgbClr val="0070C0"/>
                </a:solidFill>
              </a:rPr>
              <a:t>: умение применять знания для объяснения явлений в контексте: глобальный; содержательная область: физические системы, тип знания: содержательное знание. </a:t>
            </a:r>
          </a:p>
          <a:p>
            <a:endParaRPr lang="ru-RU" dirty="0" smtClean="0"/>
          </a:p>
          <a:p>
            <a:r>
              <a:rPr lang="ru-RU" i="1" dirty="0" smtClean="0"/>
              <a:t>Результаты по работе показали, что лучше всего обучающиеся умеют </a:t>
            </a:r>
            <a:r>
              <a:rPr lang="ru-RU" i="1" dirty="0" smtClean="0">
                <a:solidFill>
                  <a:srgbClr val="7030A0"/>
                </a:solidFill>
              </a:rPr>
              <a:t>объяснять явления в содержательной области "Живые системы", личностный контекст. </a:t>
            </a:r>
            <a:endParaRPr lang="ru-RU" dirty="0" smtClean="0">
              <a:solidFill>
                <a:srgbClr val="7030A0"/>
              </a:solidFill>
            </a:endParaRPr>
          </a:p>
          <a:p>
            <a:r>
              <a:rPr lang="ru-RU" i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Не  справились с заданиями: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ru-RU" sz="2000" dirty="0" smtClean="0">
                <a:solidFill>
                  <a:srgbClr val="7030A0"/>
                </a:solidFill>
              </a:rPr>
              <a:t>,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6</a:t>
            </a:r>
            <a:r>
              <a:rPr lang="ru-RU" sz="2000" dirty="0" smtClean="0">
                <a:solidFill>
                  <a:srgbClr val="7030A0"/>
                </a:solidFill>
              </a:rPr>
              <a:t>,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11</a:t>
            </a:r>
            <a:r>
              <a:rPr lang="ru-RU" sz="2000" dirty="0" smtClean="0">
                <a:solidFill>
                  <a:srgbClr val="7030A0"/>
                </a:solidFill>
              </a:rPr>
              <a:t>,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12</a:t>
            </a:r>
            <a:r>
              <a:rPr lang="ru-RU" sz="2000" dirty="0" smtClean="0">
                <a:solidFill>
                  <a:srgbClr val="7030A0"/>
                </a:solidFill>
              </a:rPr>
              <a:t>,13,14,15</a:t>
            </a:r>
          </a:p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Задание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: умение распознавать и формулировать цель данного исследования</a:t>
            </a:r>
          </a:p>
          <a:p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задание 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6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- Умение применить соответствующие естественнонаучные знания для объяснения явления</a:t>
            </a:r>
          </a:p>
          <a:p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Задание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11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- Умение распознавать, использовать и создавать объяснительные модели и представления</a:t>
            </a:r>
          </a:p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Задание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12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- Умение делать и научно обосновывать прогнозы о протекании процесса или явления</a:t>
            </a:r>
          </a:p>
          <a:p>
            <a:r>
              <a:rPr lang="ru-RU" sz="2000" dirty="0" smtClean="0"/>
              <a:t>Задание </a:t>
            </a:r>
            <a:r>
              <a:rPr lang="ru-RU" sz="2000" b="1" dirty="0" smtClean="0"/>
              <a:t>13</a:t>
            </a:r>
            <a:r>
              <a:rPr lang="ru-RU" sz="2000" dirty="0" smtClean="0"/>
              <a:t> - Умение применить соответствующие естественнонаучные знания для объяснения явления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Задание 14 - Умение анализировать, интерпретировать данные и делать соответствующие выводы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Задание 15 - Умение распознавать, использовать и создавать объяснительные модели и представления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Лучше всего дети справились с заданием 1,3 (с выбором ответа, с развёрнутым ответом)Умение выдвигать объяснительные гипотезы и предлагать или оценивать способы их проверки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Вывод: Общий средний балл по всем классам  </a:t>
            </a:r>
            <a:r>
              <a:rPr lang="ru-RU" b="1" dirty="0" smtClean="0">
                <a:solidFill>
                  <a:srgbClr val="FF0000"/>
                </a:solidFill>
              </a:rPr>
              <a:t>5,9 баллов -  31, 5 %  </a:t>
            </a:r>
            <a:r>
              <a:rPr lang="ru-RU" dirty="0" smtClean="0">
                <a:solidFill>
                  <a:srgbClr val="C00000"/>
                </a:solidFill>
              </a:rPr>
              <a:t>-</a:t>
            </a:r>
            <a:r>
              <a:rPr lang="ru-RU" dirty="0" smtClean="0"/>
              <a:t> низкий уровень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естественно - научной грамотности.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Данные расчёты свидетельствуют о  том, функциональная грамотность по естественно - научному направлению   сформирована только на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1/3 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часть</a:t>
            </a:r>
            <a:r>
              <a:rPr lang="ru-RU" dirty="0" smtClean="0"/>
              <a:t>, 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ребята слабо  владеют компетенциями.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Мониторинг формирования функциональной грамотности по естественно – научному направлению в Убинском районе проходил в мае 2021 года.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28652"/>
            <a:ext cx="8229600" cy="364333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Основные мероприятия проведённые РМО по организации  проведения мониторинга по формированию естественно – научной грамотности на уроках физики:</a:t>
            </a:r>
            <a:endParaRPr lang="ru-RU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Методическое сопровождение учителей физики Убинского района НСО по формированию функциональной грамотности обучающихся – май 2021</a:t>
            </a:r>
          </a:p>
          <a:p>
            <a:r>
              <a:rPr lang="ru-RU" sz="2900" i="1" dirty="0" smtClean="0"/>
              <a:t>«Формирование функциональной грамотности при обучении предметам естественно - научного цикла. Методические особенности использования ИКТ в образовательном процессе по физике и проведении мониторинга по естественно - научной грамотности»</a:t>
            </a:r>
          </a:p>
          <a:p>
            <a:endParaRPr lang="ru-RU" sz="2900" i="1" dirty="0" smtClean="0"/>
          </a:p>
          <a:p>
            <a:r>
              <a:rPr lang="ru-RU" i="1" dirty="0" smtClean="0"/>
              <a:t> «Возможности формирования функциональной грамотности при обучении  физике (материалы установочной сессии 02.04.21г.) Формирование естественно - научной грамотности».</a:t>
            </a:r>
          </a:p>
          <a:p>
            <a:endParaRPr lang="ru-RU" i="1" dirty="0" smtClean="0"/>
          </a:p>
          <a:p>
            <a:r>
              <a:rPr lang="ru-RU" i="1" dirty="0" smtClean="0"/>
              <a:t>3.  Решение PISA подобных заданий  на уроках физики. Использование открытого банка заданий естественнонаучной грамотности.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Обзор открытых банков заданий по формированию функциональной грамотности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Подбор заданий для проведения мягкого мониторинга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сформированности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естественнонаучной грамотности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Обзор технологий,  инструментов для организации мягкого мониторинга и анализа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Autofit/>
          </a:bodyPr>
          <a:lstStyle/>
          <a:p>
            <a:r>
              <a:rPr lang="ru-RU" sz="3200" dirty="0" smtClean="0"/>
              <a:t>Проверяемые компетенции при мягком мониторинге «Формирование естественно –научной грамотности»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340105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научное объяснение явлений;</a:t>
            </a:r>
          </a:p>
          <a:p>
            <a:pPr lvl="0"/>
            <a:r>
              <a:rPr lang="ru-RU" dirty="0" smtClean="0"/>
              <a:t>применение естественнонаучных методов исследования;</a:t>
            </a:r>
          </a:p>
          <a:p>
            <a:pPr lvl="0"/>
            <a:r>
              <a:rPr lang="ru-RU" dirty="0" smtClean="0"/>
              <a:t>интерпретация данных и использование научных доказательств для получения выводов.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Процент школ принявших участие в мониторинге «Формирование </a:t>
            </a:r>
            <a:r>
              <a:rPr lang="ru-RU" dirty="0" err="1" smtClean="0"/>
              <a:t>ествественно</a:t>
            </a:r>
            <a:r>
              <a:rPr lang="ru-RU" dirty="0" smtClean="0"/>
              <a:t> – научной грамотности.»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714620"/>
          <a:ext cx="8001056" cy="3454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Участие школ в мягком мониторинге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57158" y="1000108"/>
          <a:ext cx="6429420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000892" y="1500174"/>
            <a:ext cx="1571636" cy="175432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Общее количество обучающихся</a:t>
            </a:r>
          </a:p>
          <a:p>
            <a:endParaRPr lang="ru-RU" dirty="0" smtClean="0"/>
          </a:p>
          <a:p>
            <a:r>
              <a:rPr lang="ru-RU" dirty="0" smtClean="0"/>
              <a:t>Количество участников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72330" y="1571612"/>
            <a:ext cx="571504" cy="142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072330" y="2571744"/>
            <a:ext cx="642942" cy="1428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Процент </a:t>
            </a:r>
            <a:r>
              <a:rPr lang="ru-RU" b="1" dirty="0" err="1" smtClean="0"/>
              <a:t>обученности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447</Words>
  <PresentationFormat>Экран (4:3)</PresentationFormat>
  <Paragraphs>46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Анализ результатов мониторинга по формированию естественно – научной грамотности в Убинском районе  2021 год</vt:lpstr>
      <vt:lpstr>Слайд 2</vt:lpstr>
      <vt:lpstr>Основные мероприятия проведённые РМО по организации  проведения мониторинга по формированию естественно – научной грамотности на уроках физики:</vt:lpstr>
      <vt:lpstr>Слайд 4</vt:lpstr>
      <vt:lpstr>Проверяемые компетенции при мягком мониторинге «Формирование естественно –научной грамотности»</vt:lpstr>
      <vt:lpstr>Процент школ принявших участие в мониторинге «Формирование ествественно – научной грамотности.»</vt:lpstr>
      <vt:lpstr>Участие школ в мягком мониторинге</vt:lpstr>
      <vt:lpstr>Процент обученности</vt:lpstr>
      <vt:lpstr>Слайд 9</vt:lpstr>
      <vt:lpstr>Результаты мониторинга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результатов мониторинга по формированию естественно – научной грамотности в Убинском районе в мае 2021 года</dc:title>
  <dc:creator>Comp</dc:creator>
  <cp:lastModifiedBy>Comp</cp:lastModifiedBy>
  <cp:revision>20</cp:revision>
  <dcterms:created xsi:type="dcterms:W3CDTF">2021-09-27T16:21:13Z</dcterms:created>
  <dcterms:modified xsi:type="dcterms:W3CDTF">2021-10-22T11:31:17Z</dcterms:modified>
</cp:coreProperties>
</file>